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Lora"/>
      <p:regular r:id="rId11"/>
      <p:bold r:id="rId12"/>
      <p:italic r:id="rId13"/>
      <p:boldItalic r:id="rId14"/>
    </p:embeddedFont>
    <p:embeddedFont>
      <p:font typeface="Helvetica Neue"/>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Lora-regular.fntdata"/><Relationship Id="rId10" Type="http://schemas.openxmlformats.org/officeDocument/2006/relationships/slide" Target="slides/slide5.xml"/><Relationship Id="rId13" Type="http://schemas.openxmlformats.org/officeDocument/2006/relationships/font" Target="fonts/Lora-italic.fntdata"/><Relationship Id="rId12" Type="http://schemas.openxmlformats.org/officeDocument/2006/relationships/font" Target="fonts/Lor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regular.fntdata"/><Relationship Id="rId14" Type="http://schemas.openxmlformats.org/officeDocument/2006/relationships/font" Target="fonts/Lora-boldItalic.fntdata"/><Relationship Id="rId17" Type="http://schemas.openxmlformats.org/officeDocument/2006/relationships/font" Target="fonts/HelveticaNeue-italic.fntdata"/><Relationship Id="rId16"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0f094b938d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0f094b938d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0f094b938d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0f094b938d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0efd056f9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10efd056f9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f094b938d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0f094b938d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45075"/>
            <a:ext cx="9224136" cy="5188576"/>
          </a:xfrm>
          <a:prstGeom prst="rect">
            <a:avLst/>
          </a:prstGeom>
          <a:noFill/>
          <a:ln>
            <a:noFill/>
          </a:ln>
        </p:spPr>
      </p:pic>
      <p:sp>
        <p:nvSpPr>
          <p:cNvPr id="55" name="Google Shape;55;p13"/>
          <p:cNvSpPr txBox="1"/>
          <p:nvPr/>
        </p:nvSpPr>
        <p:spPr>
          <a:xfrm>
            <a:off x="171450" y="4096800"/>
            <a:ext cx="88869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Helvetica Neue"/>
                <a:ea typeface="Helvetica Neue"/>
                <a:cs typeface="Helvetica Neue"/>
                <a:sym typeface="Helvetica Neue"/>
              </a:rPr>
              <a:t>ALTiO </a:t>
            </a:r>
            <a:r>
              <a:rPr lang="en" sz="1300">
                <a:latin typeface="Lora"/>
                <a:ea typeface="Lora"/>
                <a:cs typeface="Lora"/>
                <a:sym typeface="Lora"/>
              </a:rPr>
              <a:t>serves to</a:t>
            </a:r>
            <a:r>
              <a:rPr b="1" lang="en" sz="1300">
                <a:latin typeface="Helvetica Neue"/>
                <a:ea typeface="Helvetica Neue"/>
                <a:cs typeface="Helvetica Neue"/>
                <a:sym typeface="Helvetica Neue"/>
              </a:rPr>
              <a:t> </a:t>
            </a:r>
            <a:r>
              <a:rPr lang="en" sz="1300">
                <a:latin typeface="Lora"/>
                <a:ea typeface="Lora"/>
                <a:cs typeface="Lora"/>
                <a:sym typeface="Lora"/>
              </a:rPr>
              <a:t>provide </a:t>
            </a:r>
            <a:r>
              <a:rPr b="1" lang="en" sz="1300">
                <a:latin typeface="Lora"/>
                <a:ea typeface="Lora"/>
                <a:cs typeface="Lora"/>
                <a:sym typeface="Lora"/>
              </a:rPr>
              <a:t>fun</a:t>
            </a:r>
            <a:r>
              <a:rPr lang="en" sz="1300">
                <a:latin typeface="Lora"/>
                <a:ea typeface="Lora"/>
                <a:cs typeface="Lora"/>
                <a:sym typeface="Lora"/>
              </a:rPr>
              <a:t> alternative audio interpretations for audio by connecting user-sourced creative expression to users in need of alternative audio. With a new, personal layer of shared </a:t>
            </a:r>
            <a:r>
              <a:rPr lang="en" sz="1300">
                <a:latin typeface="Lora"/>
                <a:ea typeface="Lora"/>
                <a:cs typeface="Lora"/>
                <a:sym typeface="Lora"/>
              </a:rPr>
              <a:t>interpretation</a:t>
            </a:r>
            <a:r>
              <a:rPr lang="en" sz="1300">
                <a:latin typeface="Lora"/>
                <a:ea typeface="Lora"/>
                <a:cs typeface="Lora"/>
                <a:sym typeface="Lora"/>
              </a:rPr>
              <a:t>, </a:t>
            </a:r>
            <a:r>
              <a:rPr b="1" lang="en" sz="1300">
                <a:solidFill>
                  <a:schemeClr val="dk1"/>
                </a:solidFill>
                <a:latin typeface="Helvetica Neue"/>
                <a:ea typeface="Helvetica Neue"/>
                <a:cs typeface="Helvetica Neue"/>
                <a:sym typeface="Helvetica Neue"/>
              </a:rPr>
              <a:t>ALTiO </a:t>
            </a:r>
            <a:r>
              <a:rPr lang="en" sz="1300">
                <a:latin typeface="Lora"/>
                <a:ea typeface="Lora"/>
                <a:cs typeface="Lora"/>
                <a:sym typeface="Lora"/>
              </a:rPr>
              <a:t>enriches the user experience in an emotional and connective way: for one to create, and one to enjoy.</a:t>
            </a:r>
            <a:endParaRPr sz="1300">
              <a:latin typeface="Lora"/>
              <a:ea typeface="Lora"/>
              <a:cs typeface="Lora"/>
              <a:sym typeface="Lor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59" name="Shape 59"/>
        <p:cNvGrpSpPr/>
        <p:nvPr/>
      </p:nvGrpSpPr>
      <p:grpSpPr>
        <a:xfrm>
          <a:off x="0" y="0"/>
          <a:ext cx="0" cy="0"/>
          <a:chOff x="0" y="0"/>
          <a:chExt cx="0" cy="0"/>
        </a:xfrm>
      </p:grpSpPr>
      <p:sp>
        <p:nvSpPr>
          <p:cNvPr id="60" name="Google Shape;60;p14"/>
          <p:cNvSpPr txBox="1"/>
          <p:nvPr/>
        </p:nvSpPr>
        <p:spPr>
          <a:xfrm>
            <a:off x="2746650" y="169850"/>
            <a:ext cx="410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Helvetica Neue"/>
                <a:ea typeface="Helvetica Neue"/>
                <a:cs typeface="Helvetica Neue"/>
                <a:sym typeface="Helvetica Neue"/>
              </a:rPr>
              <a:t>MARKET RESEARCH: ALTogether</a:t>
            </a:r>
            <a:endParaRPr b="1">
              <a:solidFill>
                <a:schemeClr val="dk1"/>
              </a:solidFill>
              <a:latin typeface="Helvetica Neue"/>
              <a:ea typeface="Helvetica Neue"/>
              <a:cs typeface="Helvetica Neue"/>
              <a:sym typeface="Helvetica Neue"/>
            </a:endParaRPr>
          </a:p>
        </p:txBody>
      </p:sp>
      <p:grpSp>
        <p:nvGrpSpPr>
          <p:cNvPr id="61" name="Google Shape;61;p14"/>
          <p:cNvGrpSpPr/>
          <p:nvPr/>
        </p:nvGrpSpPr>
        <p:grpSpPr>
          <a:xfrm>
            <a:off x="178325" y="1980175"/>
            <a:ext cx="6866650" cy="959825"/>
            <a:chOff x="178325" y="1916317"/>
            <a:chExt cx="6866650" cy="959825"/>
          </a:xfrm>
        </p:grpSpPr>
        <p:sp>
          <p:nvSpPr>
            <p:cNvPr id="62" name="Google Shape;62;p14"/>
            <p:cNvSpPr/>
            <p:nvPr/>
          </p:nvSpPr>
          <p:spPr>
            <a:xfrm>
              <a:off x="534675" y="1916317"/>
              <a:ext cx="6510300" cy="928500"/>
            </a:xfrm>
            <a:prstGeom prst="rect">
              <a:avLst/>
            </a:prstGeom>
            <a:solidFill>
              <a:srgbClr val="FCF8D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nvSpPr>
          <p:spPr>
            <a:xfrm>
              <a:off x="1493150" y="1980342"/>
              <a:ext cx="5541300" cy="895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Text for images not audio (different target audience).</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Alt texts benefits only people with visual impa</a:t>
              </a:r>
              <a:r>
                <a:rPr lang="en">
                  <a:solidFill>
                    <a:schemeClr val="dk1"/>
                  </a:solidFill>
                  <a:latin typeface="Helvetica Neue"/>
                  <a:ea typeface="Helvetica Neue"/>
                  <a:cs typeface="Helvetica Neue"/>
                  <a:sym typeface="Helvetica Neue"/>
                </a:rPr>
                <a:t>i</a:t>
              </a:r>
              <a:r>
                <a:rPr lang="en">
                  <a:solidFill>
                    <a:schemeClr val="dk1"/>
                  </a:solidFill>
                  <a:latin typeface="Helvetica Neue"/>
                  <a:ea typeface="Helvetica Neue"/>
                  <a:cs typeface="Helvetica Neue"/>
                  <a:sym typeface="Helvetica Neue"/>
                </a:rPr>
                <a:t>rments, while alt audio, e.g., drawings, can be enjoyed by everyone.</a:t>
              </a:r>
              <a:endParaRPr>
                <a:solidFill>
                  <a:schemeClr val="dk1"/>
                </a:solidFill>
                <a:latin typeface="Helvetica Neue"/>
                <a:ea typeface="Helvetica Neue"/>
                <a:cs typeface="Helvetica Neue"/>
                <a:sym typeface="Helvetica Neue"/>
              </a:endParaRPr>
            </a:p>
          </p:txBody>
        </p:sp>
        <p:sp>
          <p:nvSpPr>
            <p:cNvPr id="64" name="Google Shape;64;p14"/>
            <p:cNvSpPr/>
            <p:nvPr/>
          </p:nvSpPr>
          <p:spPr>
            <a:xfrm>
              <a:off x="178325" y="2018392"/>
              <a:ext cx="1374900" cy="64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nvSpPr>
          <p:spPr>
            <a:xfrm>
              <a:off x="249859" y="2137605"/>
              <a:ext cx="12204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 sz="1200">
                  <a:solidFill>
                    <a:srgbClr val="FCF8DE"/>
                  </a:solidFill>
                  <a:latin typeface="Lora"/>
                  <a:ea typeface="Lora"/>
                  <a:cs typeface="Lora"/>
                  <a:sym typeface="Lora"/>
                </a:rPr>
                <a:t>Differences</a:t>
              </a:r>
              <a:endParaRPr i="1" sz="1500">
                <a:solidFill>
                  <a:srgbClr val="FCF8DE"/>
                </a:solidFill>
                <a:latin typeface="Lora"/>
                <a:ea typeface="Lora"/>
                <a:cs typeface="Lora"/>
                <a:sym typeface="Lora"/>
              </a:endParaRPr>
            </a:p>
          </p:txBody>
        </p:sp>
      </p:grpSp>
      <p:grpSp>
        <p:nvGrpSpPr>
          <p:cNvPr id="66" name="Google Shape;66;p14"/>
          <p:cNvGrpSpPr/>
          <p:nvPr/>
        </p:nvGrpSpPr>
        <p:grpSpPr>
          <a:xfrm>
            <a:off x="178325" y="950925"/>
            <a:ext cx="6885850" cy="959850"/>
            <a:chOff x="178325" y="950925"/>
            <a:chExt cx="6885850" cy="959850"/>
          </a:xfrm>
        </p:grpSpPr>
        <p:sp>
          <p:nvSpPr>
            <p:cNvPr id="67" name="Google Shape;67;p14"/>
            <p:cNvSpPr/>
            <p:nvPr/>
          </p:nvSpPr>
          <p:spPr>
            <a:xfrm>
              <a:off x="534675" y="950925"/>
              <a:ext cx="6529500" cy="928500"/>
            </a:xfrm>
            <a:prstGeom prst="rect">
              <a:avLst/>
            </a:prstGeom>
            <a:solidFill>
              <a:srgbClr val="FCF8D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nvSpPr>
          <p:spPr>
            <a:xfrm>
              <a:off x="1493150" y="1014975"/>
              <a:ext cx="5541300" cy="895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Need sighted people (people without visual impairment) to create alt text.</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Can be a plug-in for social media, e.g., Instagram.</a:t>
              </a:r>
              <a:endParaRPr>
                <a:solidFill>
                  <a:schemeClr val="dk1"/>
                </a:solidFill>
                <a:latin typeface="Helvetica Neue"/>
                <a:ea typeface="Helvetica Neue"/>
                <a:cs typeface="Helvetica Neue"/>
                <a:sym typeface="Helvetica Neue"/>
              </a:endParaRPr>
            </a:p>
          </p:txBody>
        </p:sp>
        <p:sp>
          <p:nvSpPr>
            <p:cNvPr id="69" name="Google Shape;69;p14"/>
            <p:cNvSpPr/>
            <p:nvPr/>
          </p:nvSpPr>
          <p:spPr>
            <a:xfrm>
              <a:off x="178325" y="1066150"/>
              <a:ext cx="1386000" cy="64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txBox="1"/>
            <p:nvPr/>
          </p:nvSpPr>
          <p:spPr>
            <a:xfrm>
              <a:off x="251035" y="1230525"/>
              <a:ext cx="12405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 sz="1200">
                  <a:solidFill>
                    <a:srgbClr val="FCF8DE"/>
                  </a:solidFill>
                  <a:latin typeface="Lora"/>
                  <a:ea typeface="Lora"/>
                  <a:cs typeface="Lora"/>
                  <a:sym typeface="Lora"/>
                </a:rPr>
                <a:t>Similarities</a:t>
              </a:r>
              <a:endParaRPr i="1" sz="1500">
                <a:solidFill>
                  <a:srgbClr val="FCF8DE"/>
                </a:solidFill>
                <a:latin typeface="Lora"/>
                <a:ea typeface="Lora"/>
                <a:cs typeface="Lora"/>
                <a:sym typeface="Lora"/>
              </a:endParaRPr>
            </a:p>
          </p:txBody>
        </p:sp>
      </p:grpSp>
      <p:grpSp>
        <p:nvGrpSpPr>
          <p:cNvPr id="71" name="Google Shape;71;p14"/>
          <p:cNvGrpSpPr/>
          <p:nvPr/>
        </p:nvGrpSpPr>
        <p:grpSpPr>
          <a:xfrm>
            <a:off x="178325" y="3009400"/>
            <a:ext cx="6856150" cy="928500"/>
            <a:chOff x="178325" y="2977471"/>
            <a:chExt cx="6856150" cy="928500"/>
          </a:xfrm>
        </p:grpSpPr>
        <p:sp>
          <p:nvSpPr>
            <p:cNvPr id="72" name="Google Shape;72;p14"/>
            <p:cNvSpPr/>
            <p:nvPr/>
          </p:nvSpPr>
          <p:spPr>
            <a:xfrm>
              <a:off x="534675" y="2977471"/>
              <a:ext cx="6499800" cy="928500"/>
            </a:xfrm>
            <a:prstGeom prst="rect">
              <a:avLst/>
            </a:prstGeom>
            <a:solidFill>
              <a:srgbClr val="FCF8D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txBox="1"/>
            <p:nvPr/>
          </p:nvSpPr>
          <p:spPr>
            <a:xfrm>
              <a:off x="1493150" y="3041521"/>
              <a:ext cx="55413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Good design of prompts to help people create alt text.</a:t>
              </a:r>
              <a:endParaRPr>
                <a:solidFill>
                  <a:schemeClr val="dk1"/>
                </a:solidFill>
                <a:latin typeface="Helvetica Neue"/>
                <a:ea typeface="Helvetica Neue"/>
                <a:cs typeface="Helvetica Neue"/>
                <a:sym typeface="Helvetica Neue"/>
              </a:endParaRPr>
            </a:p>
          </p:txBody>
        </p:sp>
        <p:sp>
          <p:nvSpPr>
            <p:cNvPr id="74" name="Google Shape;74;p14"/>
            <p:cNvSpPr/>
            <p:nvPr/>
          </p:nvSpPr>
          <p:spPr>
            <a:xfrm>
              <a:off x="178325" y="3117721"/>
              <a:ext cx="1341000" cy="64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txBox="1"/>
            <p:nvPr/>
          </p:nvSpPr>
          <p:spPr>
            <a:xfrm>
              <a:off x="248679" y="3227084"/>
              <a:ext cx="12003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 sz="1200">
                  <a:solidFill>
                    <a:srgbClr val="FCF8DE"/>
                  </a:solidFill>
                  <a:latin typeface="Lora"/>
                  <a:ea typeface="Lora"/>
                  <a:cs typeface="Lora"/>
                  <a:sym typeface="Lora"/>
                </a:rPr>
                <a:t>Good Points</a:t>
              </a:r>
              <a:endParaRPr i="1" sz="1500">
                <a:solidFill>
                  <a:srgbClr val="FCF8DE"/>
                </a:solidFill>
                <a:latin typeface="Lora"/>
                <a:ea typeface="Lora"/>
                <a:cs typeface="Lora"/>
                <a:sym typeface="Lora"/>
              </a:endParaRPr>
            </a:p>
          </p:txBody>
        </p:sp>
      </p:grpSp>
      <p:grpSp>
        <p:nvGrpSpPr>
          <p:cNvPr id="76" name="Google Shape;76;p14"/>
          <p:cNvGrpSpPr/>
          <p:nvPr/>
        </p:nvGrpSpPr>
        <p:grpSpPr>
          <a:xfrm>
            <a:off x="178325" y="4038650"/>
            <a:ext cx="6856150" cy="959850"/>
            <a:chOff x="178325" y="4038650"/>
            <a:chExt cx="6856150" cy="959850"/>
          </a:xfrm>
        </p:grpSpPr>
        <p:sp>
          <p:nvSpPr>
            <p:cNvPr id="77" name="Google Shape;77;p14"/>
            <p:cNvSpPr/>
            <p:nvPr/>
          </p:nvSpPr>
          <p:spPr>
            <a:xfrm>
              <a:off x="534675" y="4038650"/>
              <a:ext cx="6499800" cy="928500"/>
            </a:xfrm>
            <a:prstGeom prst="rect">
              <a:avLst/>
            </a:prstGeom>
            <a:solidFill>
              <a:srgbClr val="FCF8D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txBox="1"/>
            <p:nvPr/>
          </p:nvSpPr>
          <p:spPr>
            <a:xfrm>
              <a:off x="1493150" y="4102700"/>
              <a:ext cx="5541300" cy="895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The process of creating alt audio can be fun</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People can share their interpretation of audio, see if the interpretation matches the audio well, and rate it.</a:t>
              </a:r>
              <a:endParaRPr>
                <a:solidFill>
                  <a:schemeClr val="dk1"/>
                </a:solidFill>
                <a:latin typeface="Helvetica Neue"/>
                <a:ea typeface="Helvetica Neue"/>
                <a:cs typeface="Helvetica Neue"/>
                <a:sym typeface="Helvetica Neue"/>
              </a:endParaRPr>
            </a:p>
          </p:txBody>
        </p:sp>
        <p:sp>
          <p:nvSpPr>
            <p:cNvPr id="79" name="Google Shape;79;p14"/>
            <p:cNvSpPr/>
            <p:nvPr/>
          </p:nvSpPr>
          <p:spPr>
            <a:xfrm>
              <a:off x="178325" y="4178900"/>
              <a:ext cx="1318500" cy="64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txBox="1"/>
            <p:nvPr/>
          </p:nvSpPr>
          <p:spPr>
            <a:xfrm>
              <a:off x="247497" y="4217063"/>
              <a:ext cx="1180200" cy="58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 sz="1200">
                  <a:solidFill>
                    <a:srgbClr val="FCF8DE"/>
                  </a:solidFill>
                  <a:latin typeface="Lora"/>
                  <a:ea typeface="Lora"/>
                  <a:cs typeface="Lora"/>
                  <a:sym typeface="Lora"/>
                </a:rPr>
                <a:t>Our uniqueness</a:t>
              </a:r>
              <a:endParaRPr i="1" sz="1500">
                <a:solidFill>
                  <a:srgbClr val="FCF8DE"/>
                </a:solidFill>
                <a:latin typeface="Lora"/>
                <a:ea typeface="Lora"/>
                <a:cs typeface="Lora"/>
                <a:sym typeface="Lora"/>
              </a:endParaRPr>
            </a:p>
          </p:txBody>
        </p:sp>
      </p:grpSp>
      <p:sp>
        <p:nvSpPr>
          <p:cNvPr id="81" name="Google Shape;81;p14"/>
          <p:cNvSpPr txBox="1"/>
          <p:nvPr/>
        </p:nvSpPr>
        <p:spPr>
          <a:xfrm>
            <a:off x="800100" y="449975"/>
            <a:ext cx="7543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P</a:t>
            </a:r>
            <a:r>
              <a:rPr lang="en"/>
              <a:t>lug-in to encourage sighted people to put alt text on images.</a:t>
            </a:r>
            <a:endParaRPr/>
          </a:p>
        </p:txBody>
      </p:sp>
      <p:pic>
        <p:nvPicPr>
          <p:cNvPr id="82" name="Google Shape;82;p14"/>
          <p:cNvPicPr preferRelativeResize="0"/>
          <p:nvPr/>
        </p:nvPicPr>
        <p:blipFill rotWithShape="1">
          <a:blip r:embed="rId3">
            <a:alphaModFix/>
          </a:blip>
          <a:srcRect b="0" l="4711" r="5376" t="1960"/>
          <a:stretch/>
        </p:blipFill>
        <p:spPr>
          <a:xfrm>
            <a:off x="7302750" y="1108875"/>
            <a:ext cx="1665700" cy="35848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86" name="Shape 86"/>
        <p:cNvGrpSpPr/>
        <p:nvPr/>
      </p:nvGrpSpPr>
      <p:grpSpPr>
        <a:xfrm>
          <a:off x="0" y="0"/>
          <a:ext cx="0" cy="0"/>
          <a:chOff x="0" y="0"/>
          <a:chExt cx="0" cy="0"/>
        </a:xfrm>
      </p:grpSpPr>
      <p:sp>
        <p:nvSpPr>
          <p:cNvPr id="87" name="Google Shape;87;p15"/>
          <p:cNvSpPr/>
          <p:nvPr/>
        </p:nvSpPr>
        <p:spPr>
          <a:xfrm>
            <a:off x="423800" y="415025"/>
            <a:ext cx="8283600" cy="2533200"/>
          </a:xfrm>
          <a:prstGeom prst="rect">
            <a:avLst/>
          </a:prstGeom>
          <a:solidFill>
            <a:srgbClr val="FCF8D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txBox="1"/>
          <p:nvPr/>
        </p:nvSpPr>
        <p:spPr>
          <a:xfrm>
            <a:off x="229631" y="218927"/>
            <a:ext cx="6800700" cy="9234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6000">
                <a:latin typeface="Helvetica Neue"/>
                <a:ea typeface="Helvetica Neue"/>
                <a:cs typeface="Helvetica Neue"/>
                <a:sym typeface="Helvetica Neue"/>
              </a:rPr>
              <a:t>TASKS</a:t>
            </a:r>
            <a:endParaRPr sz="6000">
              <a:latin typeface="Helvetica Neue"/>
              <a:ea typeface="Helvetica Neue"/>
              <a:cs typeface="Helvetica Neue"/>
              <a:sym typeface="Helvetica Neue"/>
            </a:endParaRPr>
          </a:p>
        </p:txBody>
      </p:sp>
      <p:sp>
        <p:nvSpPr>
          <p:cNvPr id="89" name="Google Shape;89;p15"/>
          <p:cNvSpPr/>
          <p:nvPr/>
        </p:nvSpPr>
        <p:spPr>
          <a:xfrm>
            <a:off x="423800" y="3178550"/>
            <a:ext cx="2533200" cy="1666200"/>
          </a:xfrm>
          <a:prstGeom prst="rect">
            <a:avLst/>
          </a:prstGeom>
          <a:solidFill>
            <a:srgbClr val="FCF8D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a:off x="3299000" y="3178550"/>
            <a:ext cx="2533200" cy="1666200"/>
          </a:xfrm>
          <a:prstGeom prst="rect">
            <a:avLst/>
          </a:prstGeom>
          <a:solidFill>
            <a:srgbClr val="FCF8D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a:off x="6174200" y="3178550"/>
            <a:ext cx="2533200" cy="1666200"/>
          </a:xfrm>
          <a:prstGeom prst="rect">
            <a:avLst/>
          </a:prstGeom>
          <a:solidFill>
            <a:srgbClr val="FCF8D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txBox="1"/>
          <p:nvPr/>
        </p:nvSpPr>
        <p:spPr>
          <a:xfrm>
            <a:off x="653225" y="3412100"/>
            <a:ext cx="21864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latin typeface="Lora"/>
                <a:ea typeface="Lora"/>
                <a:cs typeface="Lora"/>
                <a:sym typeface="Lora"/>
              </a:rPr>
              <a:t>Users interpret audio</a:t>
            </a:r>
            <a:endParaRPr>
              <a:latin typeface="Lora"/>
              <a:ea typeface="Lora"/>
              <a:cs typeface="Lora"/>
              <a:sym typeface="Lora"/>
            </a:endParaRPr>
          </a:p>
        </p:txBody>
      </p:sp>
      <p:sp>
        <p:nvSpPr>
          <p:cNvPr id="93" name="Google Shape;93;p15"/>
          <p:cNvSpPr txBox="1"/>
          <p:nvPr/>
        </p:nvSpPr>
        <p:spPr>
          <a:xfrm>
            <a:off x="3472400" y="3318675"/>
            <a:ext cx="2186400" cy="163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Lora"/>
                <a:ea typeface="Lora"/>
                <a:cs typeface="Lora"/>
                <a:sym typeface="Lora"/>
              </a:rPr>
              <a:t>Creators explain their audio interpretations</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Lora"/>
                <a:ea typeface="Lora"/>
                <a:cs typeface="Lora"/>
                <a:sym typeface="Lora"/>
              </a:rPr>
              <a:t>Users validate and rate audio interpretations</a:t>
            </a:r>
            <a:endParaRPr>
              <a:solidFill>
                <a:schemeClr val="dk1"/>
              </a:solidFill>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p:txBody>
      </p:sp>
      <p:sp>
        <p:nvSpPr>
          <p:cNvPr id="94" name="Google Shape;94;p15"/>
          <p:cNvSpPr txBox="1"/>
          <p:nvPr/>
        </p:nvSpPr>
        <p:spPr>
          <a:xfrm>
            <a:off x="6347600" y="3412100"/>
            <a:ext cx="2186400" cy="114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latin typeface="Lora"/>
                <a:ea typeface="Lora"/>
                <a:cs typeface="Lora"/>
                <a:sym typeface="Lora"/>
              </a:rPr>
              <a:t>Users can interact with various interpretations and artists on the platform</a:t>
            </a:r>
            <a:endParaRPr>
              <a:latin typeface="Lora"/>
              <a:ea typeface="Lora"/>
              <a:cs typeface="Lora"/>
              <a:sym typeface="Lora"/>
            </a:endParaRPr>
          </a:p>
        </p:txBody>
      </p:sp>
      <p:sp>
        <p:nvSpPr>
          <p:cNvPr id="95" name="Google Shape;95;p15"/>
          <p:cNvSpPr/>
          <p:nvPr/>
        </p:nvSpPr>
        <p:spPr>
          <a:xfrm>
            <a:off x="171975" y="3062193"/>
            <a:ext cx="1326300" cy="288300"/>
          </a:xfrm>
          <a:prstGeom prst="rect">
            <a:avLst/>
          </a:prstGeom>
          <a:solidFill>
            <a:srgbClr val="FFF36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txBox="1"/>
          <p:nvPr/>
        </p:nvSpPr>
        <p:spPr>
          <a:xfrm>
            <a:off x="423800" y="3006243"/>
            <a:ext cx="158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SIMPLE</a:t>
            </a:r>
            <a:endParaRPr>
              <a:latin typeface="Helvetica Neue"/>
              <a:ea typeface="Helvetica Neue"/>
              <a:cs typeface="Helvetica Neue"/>
              <a:sym typeface="Helvetica Neue"/>
            </a:endParaRPr>
          </a:p>
        </p:txBody>
      </p:sp>
      <p:sp>
        <p:nvSpPr>
          <p:cNvPr id="97" name="Google Shape;97;p15"/>
          <p:cNvSpPr/>
          <p:nvPr/>
        </p:nvSpPr>
        <p:spPr>
          <a:xfrm>
            <a:off x="2920275" y="3062193"/>
            <a:ext cx="1326300" cy="288300"/>
          </a:xfrm>
          <a:prstGeom prst="rect">
            <a:avLst/>
          </a:prstGeom>
          <a:solidFill>
            <a:srgbClr val="FFF36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txBox="1"/>
          <p:nvPr/>
        </p:nvSpPr>
        <p:spPr>
          <a:xfrm>
            <a:off x="2983272" y="3006243"/>
            <a:ext cx="12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MODERATE</a:t>
            </a:r>
            <a:endParaRPr>
              <a:latin typeface="Helvetica Neue"/>
              <a:ea typeface="Helvetica Neue"/>
              <a:cs typeface="Helvetica Neue"/>
              <a:sym typeface="Helvetica Neue"/>
            </a:endParaRPr>
          </a:p>
        </p:txBody>
      </p:sp>
      <p:sp>
        <p:nvSpPr>
          <p:cNvPr id="99" name="Google Shape;99;p15"/>
          <p:cNvSpPr/>
          <p:nvPr/>
        </p:nvSpPr>
        <p:spPr>
          <a:xfrm>
            <a:off x="5773538" y="3062193"/>
            <a:ext cx="1326300" cy="288300"/>
          </a:xfrm>
          <a:prstGeom prst="rect">
            <a:avLst/>
          </a:prstGeom>
          <a:solidFill>
            <a:srgbClr val="FFF36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txBox="1"/>
          <p:nvPr/>
        </p:nvSpPr>
        <p:spPr>
          <a:xfrm>
            <a:off x="5899396" y="3006243"/>
            <a:ext cx="107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COMPLEX</a:t>
            </a:r>
            <a:endParaRPr>
              <a:latin typeface="Helvetica Neue"/>
              <a:ea typeface="Helvetica Neue"/>
              <a:cs typeface="Helvetica Neue"/>
              <a:sym typeface="Helvetica Neue"/>
            </a:endParaRPr>
          </a:p>
        </p:txBody>
      </p:sp>
      <p:sp>
        <p:nvSpPr>
          <p:cNvPr id="101" name="Google Shape;101;p15"/>
          <p:cNvSpPr/>
          <p:nvPr/>
        </p:nvSpPr>
        <p:spPr>
          <a:xfrm>
            <a:off x="5397600" y="565750"/>
            <a:ext cx="3056100" cy="769500"/>
          </a:xfrm>
          <a:prstGeom prst="rect">
            <a:avLst/>
          </a:prstGeom>
          <a:solidFill>
            <a:srgbClr val="FFF3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txBox="1"/>
          <p:nvPr/>
        </p:nvSpPr>
        <p:spPr>
          <a:xfrm>
            <a:off x="5397600" y="565750"/>
            <a:ext cx="34002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latin typeface="Lora"/>
                <a:ea typeface="Lora"/>
                <a:cs typeface="Lora"/>
                <a:sym typeface="Lora"/>
              </a:rPr>
              <a:t>How are we reimagining audio for </a:t>
            </a:r>
            <a:r>
              <a:rPr b="1" i="1" lang="en" sz="1900">
                <a:latin typeface="Lora"/>
                <a:ea typeface="Lora"/>
                <a:cs typeface="Lora"/>
                <a:sym typeface="Lora"/>
              </a:rPr>
              <a:t>everyone</a:t>
            </a:r>
            <a:r>
              <a:rPr b="1" lang="en" sz="1900">
                <a:latin typeface="Lora"/>
                <a:ea typeface="Lora"/>
                <a:cs typeface="Lora"/>
                <a:sym typeface="Lora"/>
              </a:rPr>
              <a:t>?</a:t>
            </a:r>
            <a:endParaRPr b="1" i="1" sz="1900">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106" name="Shape 106"/>
        <p:cNvGrpSpPr/>
        <p:nvPr/>
      </p:nvGrpSpPr>
      <p:grpSpPr>
        <a:xfrm>
          <a:off x="0" y="0"/>
          <a:ext cx="0" cy="0"/>
          <a:chOff x="0" y="0"/>
          <a:chExt cx="0" cy="0"/>
        </a:xfrm>
      </p:grpSpPr>
      <p:sp>
        <p:nvSpPr>
          <p:cNvPr id="107" name="Google Shape;107;p16"/>
          <p:cNvSpPr txBox="1"/>
          <p:nvPr/>
        </p:nvSpPr>
        <p:spPr>
          <a:xfrm>
            <a:off x="1446450" y="1334600"/>
            <a:ext cx="6251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latin typeface="Lora"/>
                <a:ea typeface="Lora"/>
                <a:cs typeface="Lora"/>
                <a:sym typeface="Lora"/>
              </a:rPr>
              <a:t>Our design is centered around inclusivity, creativity, personal expression, and community.</a:t>
            </a:r>
            <a:endParaRPr b="1" i="1" sz="1900">
              <a:latin typeface="Lora"/>
              <a:ea typeface="Lora"/>
              <a:cs typeface="Lora"/>
              <a:sym typeface="Lora"/>
            </a:endParaRPr>
          </a:p>
        </p:txBody>
      </p:sp>
      <p:sp>
        <p:nvSpPr>
          <p:cNvPr id="108" name="Google Shape;108;p16"/>
          <p:cNvSpPr txBox="1"/>
          <p:nvPr/>
        </p:nvSpPr>
        <p:spPr>
          <a:xfrm>
            <a:off x="1446450" y="2804350"/>
            <a:ext cx="62511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Lora"/>
                <a:ea typeface="Lora"/>
                <a:cs typeface="Lora"/>
                <a:sym typeface="Lora"/>
              </a:rPr>
              <a:t>To some extent, personal expression and inclusivity may conflict. For instance, a more abstract or personal interpretation may exclude certain people in understanding the audio to their benefit. To address this, we want to prioritize helpfulness of an interpretation to understand audio through an upvoting system.</a:t>
            </a:r>
            <a:endParaRPr i="1" sz="1500">
              <a:latin typeface="Lora"/>
              <a:ea typeface="Lora"/>
              <a:cs typeface="Lora"/>
              <a:sym typeface="Lora"/>
            </a:endParaRPr>
          </a:p>
        </p:txBody>
      </p:sp>
      <p:sp>
        <p:nvSpPr>
          <p:cNvPr id="109" name="Google Shape;109;p16"/>
          <p:cNvSpPr/>
          <p:nvPr/>
        </p:nvSpPr>
        <p:spPr>
          <a:xfrm>
            <a:off x="-133350" y="-76200"/>
            <a:ext cx="1543200" cy="342900"/>
          </a:xfrm>
          <a:prstGeom prst="rect">
            <a:avLst/>
          </a:prstGeom>
          <a:solidFill>
            <a:srgbClr val="FF45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3" name="Shape 113"/>
        <p:cNvGrpSpPr/>
        <p:nvPr/>
      </p:nvGrpSpPr>
      <p:grpSpPr>
        <a:xfrm>
          <a:off x="0" y="0"/>
          <a:ext cx="0" cy="0"/>
          <a:chOff x="0" y="0"/>
          <a:chExt cx="0" cy="0"/>
        </a:xfrm>
      </p:grpSpPr>
      <p:sp>
        <p:nvSpPr>
          <p:cNvPr id="114" name="Google Shape;114;p17"/>
          <p:cNvSpPr txBox="1"/>
          <p:nvPr/>
        </p:nvSpPr>
        <p:spPr>
          <a:xfrm>
            <a:off x="137825" y="81350"/>
            <a:ext cx="5127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000">
                <a:solidFill>
                  <a:srgbClr val="FCF8DE"/>
                </a:solidFill>
                <a:latin typeface="Helvetica Neue"/>
                <a:ea typeface="Helvetica Neue"/>
                <a:cs typeface="Helvetica Neue"/>
                <a:sym typeface="Helvetica Neue"/>
              </a:rPr>
              <a:t>STORYBOARD</a:t>
            </a:r>
            <a:endParaRPr b="1" sz="5000">
              <a:solidFill>
                <a:srgbClr val="FCF8DE"/>
              </a:solidFill>
              <a:latin typeface="Helvetica Neue"/>
              <a:ea typeface="Helvetica Neue"/>
              <a:cs typeface="Helvetica Neue"/>
              <a:sym typeface="Helvetica Neue"/>
            </a:endParaRPr>
          </a:p>
        </p:txBody>
      </p:sp>
      <p:cxnSp>
        <p:nvCxnSpPr>
          <p:cNvPr id="115" name="Google Shape;115;p17"/>
          <p:cNvCxnSpPr/>
          <p:nvPr/>
        </p:nvCxnSpPr>
        <p:spPr>
          <a:xfrm>
            <a:off x="-322025" y="1035650"/>
            <a:ext cx="3281100" cy="0"/>
          </a:xfrm>
          <a:prstGeom prst="straightConnector1">
            <a:avLst/>
          </a:prstGeom>
          <a:noFill/>
          <a:ln cap="flat" cmpd="sng" w="9525">
            <a:solidFill>
              <a:srgbClr val="FCF8DE"/>
            </a:solidFill>
            <a:prstDash val="solid"/>
            <a:round/>
            <a:headEnd len="med" w="med" type="none"/>
            <a:tailEnd len="med" w="med" type="none"/>
          </a:ln>
        </p:spPr>
      </p:cxnSp>
      <p:pic>
        <p:nvPicPr>
          <p:cNvPr id="116" name="Google Shape;116;p17"/>
          <p:cNvPicPr preferRelativeResize="0"/>
          <p:nvPr/>
        </p:nvPicPr>
        <p:blipFill>
          <a:blip r:embed="rId3">
            <a:alphaModFix/>
          </a:blip>
          <a:stretch>
            <a:fillRect/>
          </a:stretch>
        </p:blipFill>
        <p:spPr>
          <a:xfrm>
            <a:off x="4368651" y="1206123"/>
            <a:ext cx="2493325" cy="1766654"/>
          </a:xfrm>
          <a:prstGeom prst="rect">
            <a:avLst/>
          </a:prstGeom>
          <a:noFill/>
          <a:ln>
            <a:noFill/>
          </a:ln>
        </p:spPr>
      </p:pic>
      <p:pic>
        <p:nvPicPr>
          <p:cNvPr id="117" name="Google Shape;117;p17"/>
          <p:cNvPicPr preferRelativeResize="0"/>
          <p:nvPr/>
        </p:nvPicPr>
        <p:blipFill>
          <a:blip r:embed="rId4">
            <a:alphaModFix/>
          </a:blip>
          <a:stretch>
            <a:fillRect/>
          </a:stretch>
        </p:blipFill>
        <p:spPr>
          <a:xfrm>
            <a:off x="1683812" y="1196076"/>
            <a:ext cx="2516156" cy="1776299"/>
          </a:xfrm>
          <a:prstGeom prst="rect">
            <a:avLst/>
          </a:prstGeom>
          <a:noFill/>
          <a:ln>
            <a:noFill/>
          </a:ln>
        </p:spPr>
      </p:pic>
      <p:pic>
        <p:nvPicPr>
          <p:cNvPr id="118" name="Google Shape;118;p17"/>
          <p:cNvPicPr preferRelativeResize="0"/>
          <p:nvPr/>
        </p:nvPicPr>
        <p:blipFill>
          <a:blip r:embed="rId5">
            <a:alphaModFix/>
          </a:blip>
          <a:stretch>
            <a:fillRect/>
          </a:stretch>
        </p:blipFill>
        <p:spPr>
          <a:xfrm>
            <a:off x="192031" y="1191250"/>
            <a:ext cx="1244058" cy="1776288"/>
          </a:xfrm>
          <a:prstGeom prst="rect">
            <a:avLst/>
          </a:prstGeom>
          <a:noFill/>
          <a:ln>
            <a:noFill/>
          </a:ln>
        </p:spPr>
      </p:pic>
      <p:pic>
        <p:nvPicPr>
          <p:cNvPr id="119" name="Google Shape;119;p17"/>
          <p:cNvPicPr preferRelativeResize="0"/>
          <p:nvPr/>
        </p:nvPicPr>
        <p:blipFill>
          <a:blip r:embed="rId6">
            <a:alphaModFix/>
          </a:blip>
          <a:stretch>
            <a:fillRect/>
          </a:stretch>
        </p:blipFill>
        <p:spPr>
          <a:xfrm>
            <a:off x="192021" y="3132800"/>
            <a:ext cx="2493326" cy="1776289"/>
          </a:xfrm>
          <a:prstGeom prst="rect">
            <a:avLst/>
          </a:prstGeom>
          <a:noFill/>
          <a:ln>
            <a:noFill/>
          </a:ln>
        </p:spPr>
      </p:pic>
      <p:pic>
        <p:nvPicPr>
          <p:cNvPr id="120" name="Google Shape;120;p17"/>
          <p:cNvPicPr preferRelativeResize="0"/>
          <p:nvPr/>
        </p:nvPicPr>
        <p:blipFill>
          <a:blip r:embed="rId7">
            <a:alphaModFix/>
          </a:blip>
          <a:stretch>
            <a:fillRect/>
          </a:stretch>
        </p:blipFill>
        <p:spPr>
          <a:xfrm>
            <a:off x="2758500" y="3143250"/>
            <a:ext cx="2507224" cy="1766749"/>
          </a:xfrm>
          <a:prstGeom prst="rect">
            <a:avLst/>
          </a:prstGeom>
          <a:noFill/>
          <a:ln>
            <a:noFill/>
          </a:ln>
        </p:spPr>
      </p:pic>
      <p:pic>
        <p:nvPicPr>
          <p:cNvPr id="121" name="Google Shape;121;p17"/>
          <p:cNvPicPr preferRelativeResize="0"/>
          <p:nvPr/>
        </p:nvPicPr>
        <p:blipFill>
          <a:blip r:embed="rId8">
            <a:alphaModFix/>
          </a:blip>
          <a:stretch>
            <a:fillRect/>
          </a:stretch>
        </p:blipFill>
        <p:spPr>
          <a:xfrm>
            <a:off x="6290797" y="3141481"/>
            <a:ext cx="1244076" cy="1770296"/>
          </a:xfrm>
          <a:prstGeom prst="rect">
            <a:avLst/>
          </a:prstGeom>
          <a:noFill/>
          <a:ln>
            <a:noFill/>
          </a:ln>
        </p:spPr>
      </p:pic>
      <p:sp>
        <p:nvSpPr>
          <p:cNvPr id="122" name="Google Shape;122;p17"/>
          <p:cNvSpPr txBox="1"/>
          <p:nvPr/>
        </p:nvSpPr>
        <p:spPr>
          <a:xfrm>
            <a:off x="5486400" y="914400"/>
            <a:ext cx="54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highlight>
                  <a:srgbClr val="FFF364"/>
                </a:highlight>
                <a:latin typeface="Helvetica Neue"/>
                <a:ea typeface="Helvetica Neue"/>
                <a:cs typeface="Helvetica Neue"/>
                <a:sym typeface="Helvetica Neue"/>
              </a:rPr>
              <a:t> </a:t>
            </a:r>
            <a:r>
              <a:rPr b="1" lang="en">
                <a:solidFill>
                  <a:schemeClr val="dk1"/>
                </a:solidFill>
                <a:highlight>
                  <a:srgbClr val="FFF364"/>
                </a:highlight>
                <a:latin typeface="Helvetica Neue"/>
                <a:ea typeface="Helvetica Neue"/>
                <a:cs typeface="Helvetica Neue"/>
                <a:sym typeface="Helvetica Neue"/>
              </a:rPr>
              <a:t>SIMPLE TASK : </a:t>
            </a:r>
            <a:endParaRPr b="1">
              <a:solidFill>
                <a:schemeClr val="dk1"/>
              </a:solidFill>
              <a:highlight>
                <a:srgbClr val="FFF364"/>
              </a:highlight>
              <a:latin typeface="Helvetica Neue"/>
              <a:ea typeface="Helvetica Neue"/>
              <a:cs typeface="Helvetica Neue"/>
              <a:sym typeface="Helvetica Neue"/>
            </a:endParaRPr>
          </a:p>
        </p:txBody>
      </p:sp>
      <p:sp>
        <p:nvSpPr>
          <p:cNvPr id="123" name="Google Shape;123;p17"/>
          <p:cNvSpPr txBox="1"/>
          <p:nvPr/>
        </p:nvSpPr>
        <p:spPr>
          <a:xfrm>
            <a:off x="1261275" y="2900875"/>
            <a:ext cx="23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highlight>
                  <a:srgbClr val="FFF364"/>
                </a:highlight>
                <a:latin typeface="Helvetica Neue"/>
                <a:ea typeface="Helvetica Neue"/>
                <a:cs typeface="Helvetica Neue"/>
                <a:sym typeface="Helvetica Neue"/>
              </a:rPr>
              <a:t> MODERATE TASK : </a:t>
            </a:r>
            <a:endParaRPr b="1">
              <a:solidFill>
                <a:schemeClr val="dk1"/>
              </a:solidFill>
              <a:highlight>
                <a:srgbClr val="FFF364"/>
              </a:highlight>
              <a:latin typeface="Helvetica Neue"/>
              <a:ea typeface="Helvetica Neue"/>
              <a:cs typeface="Helvetica Neue"/>
              <a:sym typeface="Helvetica Neue"/>
            </a:endParaRPr>
          </a:p>
        </p:txBody>
      </p:sp>
      <p:sp>
        <p:nvSpPr>
          <p:cNvPr id="124" name="Google Shape;124;p17"/>
          <p:cNvSpPr txBox="1"/>
          <p:nvPr/>
        </p:nvSpPr>
        <p:spPr>
          <a:xfrm>
            <a:off x="5033175" y="2977075"/>
            <a:ext cx="23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highlight>
                  <a:srgbClr val="FFF364"/>
                </a:highlight>
                <a:latin typeface="Helvetica Neue"/>
                <a:ea typeface="Helvetica Neue"/>
                <a:cs typeface="Helvetica Neue"/>
                <a:sym typeface="Helvetica Neue"/>
              </a:rPr>
              <a:t> COMPLEX TASK : </a:t>
            </a:r>
            <a:endParaRPr b="1">
              <a:solidFill>
                <a:schemeClr val="dk1"/>
              </a:solidFill>
              <a:highlight>
                <a:srgbClr val="FFF364"/>
              </a:highlight>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